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099e775ac2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099e775ac2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candidates here are the rockstars, Roger Skraba, Jeff Dotseth, Matt Norri, Rob Farnsworth, Andrea Zupancich and Spencer Igo. Not all of them made it through but the two that </a:t>
            </a:r>
            <a:r>
              <a:rPr lang="en"/>
              <a:t>didn't</a:t>
            </a:r>
            <a:r>
              <a:rPr lang="en"/>
              <a:t>, less than 588 votes stopped them from representing us. When we talk about getting people out to vote - we </a:t>
            </a:r>
            <a:r>
              <a:rPr lang="en"/>
              <a:t>aren't</a:t>
            </a:r>
            <a:r>
              <a:rPr lang="en"/>
              <a:t> talking massive numbers. </a:t>
            </a:r>
            <a:r>
              <a:rPr lang="en">
                <a:solidFill>
                  <a:schemeClr val="dk1"/>
                </a:solidFill>
              </a:rPr>
              <a:t>236 for Norri, 352 for Andrea and 899 for Mark Bishofsky for a total of 1,487 – Razor Thin Margins!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099e775ac2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099e775ac2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236 for Norri, 352 for Andrea and 899 for Mark Bishofsky for a total of 1,487 – Razor Thin Margins!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26e2d23b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26e2d23b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236 for Norri, 352 for Andrea and 899 for Mark Bishofsky for a total of 1,487 – Razor Thin Margins!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26e2d23b9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26e2d23b9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236 for Norri, 352 for Andrea and 899 for Mark Bishofsky for a total of 1,487 – Razor Thin Margins!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26e2d23b9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26e2d23b9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236 for Norri, 352 for Andrea and 899 for Mark Bishofsky for a total of 1,487 – Razor Thin Margins!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c0222dad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5c0222dad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099e775ac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099e775ac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Char </a:t>
            </a:r>
            <a:r>
              <a:rPr lang="en"/>
              <a:t>orchestrated</a:t>
            </a:r>
            <a:r>
              <a:rPr lang="en"/>
              <a:t> numerous phone backs for CD8. Voter contacts when you can speak to a real person are incredibly valuable.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99e775ac2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099e775ac2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is a lot of crossover between the “volunteer” accounts and the “staff/candidate” accounts.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99e775ac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099e775ac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099e775ac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099e775ac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099e775ac2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099e775ac2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099e775ac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099e775ac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 Langness, Pete’s Runner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1056459dda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1056459dda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Hermantown, Natalie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099e775ac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099e775ac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needed better communication and you got it.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099e775ac2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099e775ac2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use a software interface called Buzz360 which is Republican owned and an approved vendor of the RNC (There’s my commercial) and with that, we can promote and track </a:t>
            </a:r>
            <a:r>
              <a:rPr lang="en"/>
              <a:t>events</a:t>
            </a:r>
            <a:r>
              <a:rPr lang="en"/>
              <a:t>. Every campaign and BPOU knew they could send us their events for promotion.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099e775ac2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099e775ac2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 the state party, we must make up for losses in the cities.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099e775ac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099e775ac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Zoie and Joshua, this is the generation we are working for!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099e775ac2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099e775ac2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1056459dd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1056459dd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5c0222da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5c0222da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b5424b4d62_0_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b5424b4d62_0_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b5424b4d62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b5424b4d62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for coming to Cragun’s today - Thank Dutch.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099e775ac2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099e775ac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main objective is the elect a Republican to the US House!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099e775ac2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099e775ac2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Congressman Stauber is the Chairman of the sub-committee on Energy and Mineral Resources and we are so proud to have him representing us in Washington!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1056459dda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1056459dda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largest point-spread since Pete ran for the first time in 2016. (Before that, Stewart Mills only lost by 1005 votes!)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099e775ac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099e775ac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Each county had more Republicans hit the polls. Thank you to Suzanna for doing the post-election data analysis!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099e775ac2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099e775ac2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1056459dd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1056459dd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1944 Farmer-Laborer party meshed with the Democrat Party and created a monopoly </a:t>
            </a:r>
            <a:r>
              <a:rPr lang="en"/>
              <a:t>against</a:t>
            </a:r>
            <a:r>
              <a:rPr lang="en"/>
              <a:t> Republicans and I am happy to report that for the first time in 89 years, these districts flipped!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D8 Main Template Theme"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0" y="0"/>
            <a:ext cx="9144000" cy="1058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0" y="0"/>
            <a:ext cx="9144000" cy="1058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0" y="0"/>
            <a:ext cx="9144000" cy="10581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0" y="0"/>
            <a:ext cx="9144000" cy="1058100"/>
          </a:xfrm>
          <a:prstGeom prst="rect">
            <a:avLst/>
          </a:prstGeom>
          <a:solidFill>
            <a:srgbClr val="4A86E8"/>
          </a:solidFill>
          <a:ln>
            <a:noFill/>
          </a:ln>
        </p:spPr>
        <p:txBody>
          <a:bodyPr anchorCtr="0" anchor="t" bIns="91425" lIns="91425" spcFirstLastPara="1" rIns="91425" wrap="square" tIns="91425">
            <a:normAutofit/>
          </a:bodyPr>
          <a:lstStyle>
            <a:lvl1pPr lvl="0" algn="ctr">
              <a:spcBef>
                <a:spcPts val="0"/>
              </a:spcBef>
              <a:spcAft>
                <a:spcPts val="0"/>
              </a:spcAft>
              <a:buClr>
                <a:schemeClr val="dk1"/>
              </a:buClr>
              <a:buSzPts val="2800"/>
              <a:buFont typeface="Calibri"/>
              <a:buNone/>
              <a:defRPr sz="2800">
                <a:solidFill>
                  <a:schemeClr val="dk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a:off x="1032150" y="4706125"/>
            <a:ext cx="7079700" cy="307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800"/>
              <a:t>Prepared and Paid for by the 8th Congressional District RPM, P.O. Box 425, North Branch, MN 55056</a:t>
            </a:r>
            <a:endParaRPr sz="800"/>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1.jpg"/><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hyperlink" Target="mailto:info@mncd8go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id="55" name="Google Shape;55;p13"/>
          <p:cNvPicPr preferRelativeResize="0"/>
          <p:nvPr/>
        </p:nvPicPr>
        <p:blipFill>
          <a:blip r:embed="rId3">
            <a:alphaModFix/>
          </a:blip>
          <a:stretch>
            <a:fillRect/>
          </a:stretch>
        </p:blipFill>
        <p:spPr>
          <a:xfrm>
            <a:off x="2413126" y="184375"/>
            <a:ext cx="4767974" cy="3996901"/>
          </a:xfrm>
          <a:prstGeom prst="rect">
            <a:avLst/>
          </a:prstGeom>
          <a:noFill/>
          <a:ln>
            <a:noFill/>
          </a:ln>
        </p:spPr>
      </p:pic>
      <p:sp>
        <p:nvSpPr>
          <p:cNvPr id="56" name="Google Shape;56;p13"/>
          <p:cNvSpPr txBox="1"/>
          <p:nvPr/>
        </p:nvSpPr>
        <p:spPr>
          <a:xfrm>
            <a:off x="4123975" y="885900"/>
            <a:ext cx="4870500" cy="146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solidFill>
                <a:srgbClr val="073763"/>
              </a:solidFill>
            </a:endParaRPr>
          </a:p>
          <a:p>
            <a:pPr indent="0" lvl="0" marL="0" rtl="0" algn="l">
              <a:spcBef>
                <a:spcPts val="0"/>
              </a:spcBef>
              <a:spcAft>
                <a:spcPts val="0"/>
              </a:spcAft>
              <a:buNone/>
            </a:pPr>
            <a:r>
              <a:t/>
            </a:r>
            <a:endParaRPr b="1" sz="2400">
              <a:solidFill>
                <a:srgbClr val="073763"/>
              </a:solidFill>
            </a:endParaRPr>
          </a:p>
          <a:p>
            <a:pPr indent="0" lvl="0" marL="0" rtl="0" algn="ctr">
              <a:spcBef>
                <a:spcPts val="0"/>
              </a:spcBef>
              <a:spcAft>
                <a:spcPts val="0"/>
              </a:spcAft>
              <a:buNone/>
            </a:pPr>
            <a:r>
              <a:t/>
            </a:r>
            <a:endParaRPr sz="3500">
              <a:solidFill>
                <a:srgbClr val="07376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2"/>
          <p:cNvSpPr txBox="1"/>
          <p:nvPr/>
        </p:nvSpPr>
        <p:spPr>
          <a:xfrm>
            <a:off x="849425" y="1214225"/>
            <a:ext cx="372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116" name="Google Shape;116;p22"/>
          <p:cNvSpPr txBox="1"/>
          <p:nvPr/>
        </p:nvSpPr>
        <p:spPr>
          <a:xfrm>
            <a:off x="1479600" y="854625"/>
            <a:ext cx="6184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4800" u="sng">
              <a:solidFill>
                <a:srgbClr val="CC0000"/>
              </a:solidFill>
            </a:endParaRPr>
          </a:p>
        </p:txBody>
      </p:sp>
      <p:pic>
        <p:nvPicPr>
          <p:cNvPr id="117" name="Google Shape;117;p22"/>
          <p:cNvPicPr preferRelativeResize="0"/>
          <p:nvPr/>
        </p:nvPicPr>
        <p:blipFill>
          <a:blip r:embed="rId3">
            <a:alphaModFix/>
          </a:blip>
          <a:stretch>
            <a:fillRect/>
          </a:stretch>
        </p:blipFill>
        <p:spPr>
          <a:xfrm>
            <a:off x="1514996" y="96200"/>
            <a:ext cx="6114008" cy="4442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nvSpPr>
        <p:spPr>
          <a:xfrm>
            <a:off x="1130100" y="291850"/>
            <a:ext cx="834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3" name="Google Shape;123;p23"/>
          <p:cNvSpPr txBox="1"/>
          <p:nvPr/>
        </p:nvSpPr>
        <p:spPr>
          <a:xfrm>
            <a:off x="473475" y="3887600"/>
            <a:ext cx="80148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7200"/>
          </a:p>
          <a:p>
            <a:pPr indent="0" lvl="0" marL="0" rtl="0" algn="ctr">
              <a:spcBef>
                <a:spcPts val="0"/>
              </a:spcBef>
              <a:spcAft>
                <a:spcPts val="0"/>
              </a:spcAft>
              <a:buNone/>
            </a:pPr>
            <a:r>
              <a:t/>
            </a:r>
            <a:endParaRPr/>
          </a:p>
          <a:p>
            <a:pPr indent="0" lvl="0" marL="0" rtl="0" algn="ctr">
              <a:spcBef>
                <a:spcPts val="0"/>
              </a:spcBef>
              <a:spcAft>
                <a:spcPts val="0"/>
              </a:spcAft>
              <a:buNone/>
            </a:pPr>
            <a:r>
              <a:t/>
            </a:r>
            <a:endParaRPr b="1" sz="3000"/>
          </a:p>
        </p:txBody>
      </p:sp>
      <p:sp>
        <p:nvSpPr>
          <p:cNvPr id="124" name="Google Shape;124;p23"/>
          <p:cNvSpPr txBox="1"/>
          <p:nvPr/>
        </p:nvSpPr>
        <p:spPr>
          <a:xfrm>
            <a:off x="1130100" y="2418025"/>
            <a:ext cx="6883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pic>
        <p:nvPicPr>
          <p:cNvPr id="125" name="Google Shape;125;p23"/>
          <p:cNvPicPr preferRelativeResize="0"/>
          <p:nvPr/>
        </p:nvPicPr>
        <p:blipFill>
          <a:blip r:embed="rId3">
            <a:alphaModFix/>
          </a:blip>
          <a:stretch>
            <a:fillRect/>
          </a:stretch>
        </p:blipFill>
        <p:spPr>
          <a:xfrm>
            <a:off x="2154688" y="448175"/>
            <a:ext cx="4652374" cy="3101574"/>
          </a:xfrm>
          <a:prstGeom prst="rect">
            <a:avLst/>
          </a:prstGeom>
          <a:noFill/>
          <a:ln>
            <a:noFill/>
          </a:ln>
        </p:spPr>
      </p:pic>
      <p:sp>
        <p:nvSpPr>
          <p:cNvPr id="126" name="Google Shape;126;p23"/>
          <p:cNvSpPr txBox="1"/>
          <p:nvPr/>
        </p:nvSpPr>
        <p:spPr>
          <a:xfrm>
            <a:off x="2397175" y="3887600"/>
            <a:ext cx="4064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Get Out the Vote</a:t>
            </a:r>
            <a:endParaRPr b="1" sz="3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nvSpPr>
        <p:spPr>
          <a:xfrm>
            <a:off x="1130100" y="291850"/>
            <a:ext cx="834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2" name="Google Shape;132;p24"/>
          <p:cNvSpPr txBox="1"/>
          <p:nvPr/>
        </p:nvSpPr>
        <p:spPr>
          <a:xfrm>
            <a:off x="473475" y="3887600"/>
            <a:ext cx="80148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7200"/>
          </a:p>
          <a:p>
            <a:pPr indent="0" lvl="0" marL="0" rtl="0" algn="ctr">
              <a:spcBef>
                <a:spcPts val="0"/>
              </a:spcBef>
              <a:spcAft>
                <a:spcPts val="0"/>
              </a:spcAft>
              <a:buNone/>
            </a:pPr>
            <a:r>
              <a:t/>
            </a:r>
            <a:endParaRPr/>
          </a:p>
          <a:p>
            <a:pPr indent="0" lvl="0" marL="0" rtl="0" algn="ctr">
              <a:spcBef>
                <a:spcPts val="0"/>
              </a:spcBef>
              <a:spcAft>
                <a:spcPts val="0"/>
              </a:spcAft>
              <a:buNone/>
            </a:pPr>
            <a:r>
              <a:t/>
            </a:r>
            <a:endParaRPr b="1" sz="3000"/>
          </a:p>
        </p:txBody>
      </p:sp>
      <p:sp>
        <p:nvSpPr>
          <p:cNvPr id="133" name="Google Shape;133;p24"/>
          <p:cNvSpPr txBox="1"/>
          <p:nvPr/>
        </p:nvSpPr>
        <p:spPr>
          <a:xfrm>
            <a:off x="1130100" y="2418025"/>
            <a:ext cx="6883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34" name="Google Shape;134;p24"/>
          <p:cNvSpPr txBox="1"/>
          <p:nvPr/>
        </p:nvSpPr>
        <p:spPr>
          <a:xfrm>
            <a:off x="2397175" y="3887600"/>
            <a:ext cx="4064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3000"/>
          </a:p>
        </p:txBody>
      </p:sp>
      <p:sp>
        <p:nvSpPr>
          <p:cNvPr id="135" name="Google Shape;135;p24"/>
          <p:cNvSpPr txBox="1"/>
          <p:nvPr/>
        </p:nvSpPr>
        <p:spPr>
          <a:xfrm>
            <a:off x="694350" y="427250"/>
            <a:ext cx="7910100" cy="461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t>Can we chase ballots like the Democrats? </a:t>
            </a:r>
            <a:endParaRPr b="1" sz="4800"/>
          </a:p>
          <a:p>
            <a:pPr indent="0" lvl="0" marL="0" rtl="0" algn="ctr">
              <a:spcBef>
                <a:spcPts val="0"/>
              </a:spcBef>
              <a:spcAft>
                <a:spcPts val="0"/>
              </a:spcAft>
              <a:buNone/>
            </a:pPr>
            <a:r>
              <a:t/>
            </a:r>
            <a:endParaRPr b="1" sz="4800"/>
          </a:p>
          <a:p>
            <a:pPr indent="0" lvl="0" marL="0" rtl="0" algn="ctr">
              <a:spcBef>
                <a:spcPts val="0"/>
              </a:spcBef>
              <a:spcAft>
                <a:spcPts val="0"/>
              </a:spcAft>
              <a:buNone/>
            </a:pPr>
            <a:r>
              <a:rPr b="1" lang="en" sz="4800">
                <a:solidFill>
                  <a:srgbClr val="980000"/>
                </a:solidFill>
              </a:rPr>
              <a:t>Would it make a difference?</a:t>
            </a:r>
            <a:endParaRPr b="1" sz="4800">
              <a:solidFill>
                <a:srgbClr val="980000"/>
              </a:solidFill>
            </a:endParaRPr>
          </a:p>
          <a:p>
            <a:pPr indent="0" lvl="0" marL="0" rtl="0" algn="ctr">
              <a:spcBef>
                <a:spcPts val="0"/>
              </a:spcBef>
              <a:spcAft>
                <a:spcPts val="0"/>
              </a:spcAft>
              <a:buNone/>
            </a:pPr>
            <a:r>
              <a:t/>
            </a:r>
            <a:endParaRPr b="1" sz="4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nvSpPr>
        <p:spPr>
          <a:xfrm>
            <a:off x="1130100" y="291850"/>
            <a:ext cx="834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1" name="Google Shape;141;p25"/>
          <p:cNvSpPr txBox="1"/>
          <p:nvPr/>
        </p:nvSpPr>
        <p:spPr>
          <a:xfrm>
            <a:off x="473475" y="3887600"/>
            <a:ext cx="80148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7200"/>
          </a:p>
          <a:p>
            <a:pPr indent="0" lvl="0" marL="0" rtl="0" algn="ctr">
              <a:spcBef>
                <a:spcPts val="0"/>
              </a:spcBef>
              <a:spcAft>
                <a:spcPts val="0"/>
              </a:spcAft>
              <a:buNone/>
            </a:pPr>
            <a:r>
              <a:t/>
            </a:r>
            <a:endParaRPr/>
          </a:p>
          <a:p>
            <a:pPr indent="0" lvl="0" marL="0" rtl="0" algn="ctr">
              <a:spcBef>
                <a:spcPts val="0"/>
              </a:spcBef>
              <a:spcAft>
                <a:spcPts val="0"/>
              </a:spcAft>
              <a:buNone/>
            </a:pPr>
            <a:r>
              <a:t/>
            </a:r>
            <a:endParaRPr b="1" sz="3000"/>
          </a:p>
        </p:txBody>
      </p:sp>
      <p:sp>
        <p:nvSpPr>
          <p:cNvPr id="142" name="Google Shape;142;p25"/>
          <p:cNvSpPr txBox="1"/>
          <p:nvPr/>
        </p:nvSpPr>
        <p:spPr>
          <a:xfrm>
            <a:off x="1130100" y="2418025"/>
            <a:ext cx="6883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43" name="Google Shape;143;p25"/>
          <p:cNvSpPr txBox="1"/>
          <p:nvPr/>
        </p:nvSpPr>
        <p:spPr>
          <a:xfrm>
            <a:off x="1906050" y="2749950"/>
            <a:ext cx="53319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100 people could chase 15 ballots each and we can win these! </a:t>
            </a:r>
            <a:endParaRPr b="1" sz="3000"/>
          </a:p>
        </p:txBody>
      </p:sp>
      <p:sp>
        <p:nvSpPr>
          <p:cNvPr id="144" name="Google Shape;144;p25"/>
          <p:cNvSpPr txBox="1"/>
          <p:nvPr/>
        </p:nvSpPr>
        <p:spPr>
          <a:xfrm>
            <a:off x="616950" y="692050"/>
            <a:ext cx="79101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a:t>1,487</a:t>
            </a:r>
            <a:endParaRPr b="1" sz="7200"/>
          </a:p>
          <a:p>
            <a:pPr indent="0" lvl="0" marL="0" rtl="0" algn="ctr">
              <a:spcBef>
                <a:spcPts val="0"/>
              </a:spcBef>
              <a:spcAft>
                <a:spcPts val="0"/>
              </a:spcAft>
              <a:buNone/>
            </a:pPr>
            <a:r>
              <a:rPr b="1" lang="en" sz="3600">
                <a:solidFill>
                  <a:srgbClr val="980000"/>
                </a:solidFill>
              </a:rPr>
              <a:t>Between 7B, SD3 &amp; 33B</a:t>
            </a:r>
            <a:endParaRPr b="1" sz="3600">
              <a:solidFill>
                <a:srgbClr val="980000"/>
              </a:solidFill>
            </a:endParaRPr>
          </a:p>
          <a:p>
            <a:pPr indent="0" lvl="0" marL="0" rtl="0" algn="ctr">
              <a:spcBef>
                <a:spcPts val="0"/>
              </a:spcBef>
              <a:spcAft>
                <a:spcPts val="0"/>
              </a:spcAft>
              <a:buNone/>
            </a:pPr>
            <a:r>
              <a:t/>
            </a:r>
            <a:endParaRPr b="1" sz="3600">
              <a:solidFill>
                <a:srgbClr val="98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nvSpPr>
        <p:spPr>
          <a:xfrm>
            <a:off x="1130100" y="291850"/>
            <a:ext cx="834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0" name="Google Shape;150;p26"/>
          <p:cNvSpPr txBox="1"/>
          <p:nvPr/>
        </p:nvSpPr>
        <p:spPr>
          <a:xfrm>
            <a:off x="473475" y="3887600"/>
            <a:ext cx="80148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7200"/>
          </a:p>
          <a:p>
            <a:pPr indent="0" lvl="0" marL="0" rtl="0" algn="ctr">
              <a:spcBef>
                <a:spcPts val="0"/>
              </a:spcBef>
              <a:spcAft>
                <a:spcPts val="0"/>
              </a:spcAft>
              <a:buNone/>
            </a:pPr>
            <a:r>
              <a:t/>
            </a:r>
            <a:endParaRPr/>
          </a:p>
          <a:p>
            <a:pPr indent="0" lvl="0" marL="0" rtl="0" algn="ctr">
              <a:spcBef>
                <a:spcPts val="0"/>
              </a:spcBef>
              <a:spcAft>
                <a:spcPts val="0"/>
              </a:spcAft>
              <a:buNone/>
            </a:pPr>
            <a:r>
              <a:t/>
            </a:r>
            <a:endParaRPr b="1" sz="3000"/>
          </a:p>
        </p:txBody>
      </p:sp>
      <p:sp>
        <p:nvSpPr>
          <p:cNvPr id="151" name="Google Shape;151;p26"/>
          <p:cNvSpPr txBox="1"/>
          <p:nvPr/>
        </p:nvSpPr>
        <p:spPr>
          <a:xfrm>
            <a:off x="1130100" y="2418025"/>
            <a:ext cx="6883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52" name="Google Shape;152;p26"/>
          <p:cNvSpPr txBox="1"/>
          <p:nvPr/>
        </p:nvSpPr>
        <p:spPr>
          <a:xfrm>
            <a:off x="1906050" y="2749950"/>
            <a:ext cx="53319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100 people could chase 77 ballots each and we can win these! </a:t>
            </a:r>
            <a:endParaRPr b="1" sz="3000"/>
          </a:p>
        </p:txBody>
      </p:sp>
      <p:sp>
        <p:nvSpPr>
          <p:cNvPr id="153" name="Google Shape;153;p26"/>
          <p:cNvSpPr txBox="1"/>
          <p:nvPr/>
        </p:nvSpPr>
        <p:spPr>
          <a:xfrm>
            <a:off x="616950" y="692050"/>
            <a:ext cx="79101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a:t>7,710</a:t>
            </a:r>
            <a:endParaRPr b="1" sz="7200"/>
          </a:p>
          <a:p>
            <a:pPr indent="0" lvl="0" marL="0" rtl="0" algn="ctr">
              <a:spcBef>
                <a:spcPts val="0"/>
              </a:spcBef>
              <a:spcAft>
                <a:spcPts val="0"/>
              </a:spcAft>
              <a:buNone/>
            </a:pPr>
            <a:r>
              <a:rPr b="1" lang="en" sz="3600">
                <a:solidFill>
                  <a:srgbClr val="980000"/>
                </a:solidFill>
              </a:rPr>
              <a:t>House 3A and 3B - Duluth</a:t>
            </a:r>
            <a:endParaRPr b="1" sz="3600">
              <a:solidFill>
                <a:srgbClr val="98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nvSpPr>
        <p:spPr>
          <a:xfrm>
            <a:off x="810700" y="1144825"/>
            <a:ext cx="7718100" cy="1800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4200">
                <a:solidFill>
                  <a:srgbClr val="990000"/>
                </a:solidFill>
              </a:rPr>
              <a:t>Wh</a:t>
            </a:r>
            <a:r>
              <a:rPr b="1" lang="en" sz="4200">
                <a:solidFill>
                  <a:srgbClr val="990000"/>
                </a:solidFill>
              </a:rPr>
              <a:t>at is possible with the right volunteers?</a:t>
            </a:r>
            <a:endParaRPr b="1" sz="4200">
              <a:solidFill>
                <a:srgbClr val="99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nvSpPr>
        <p:spPr>
          <a:xfrm>
            <a:off x="1693675" y="1023350"/>
            <a:ext cx="62067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a:t>11,242</a:t>
            </a:r>
            <a:r>
              <a:rPr lang="en"/>
              <a:t> </a:t>
            </a:r>
            <a:endParaRPr/>
          </a:p>
          <a:p>
            <a:pPr indent="0" lvl="0" marL="0" rtl="0" algn="ctr">
              <a:spcBef>
                <a:spcPts val="0"/>
              </a:spcBef>
              <a:spcAft>
                <a:spcPts val="0"/>
              </a:spcAft>
              <a:buNone/>
            </a:pPr>
            <a:r>
              <a:t/>
            </a:r>
            <a:endParaRPr b="1" sz="3000"/>
          </a:p>
        </p:txBody>
      </p:sp>
      <p:sp>
        <p:nvSpPr>
          <p:cNvPr id="164" name="Google Shape;164;p28"/>
          <p:cNvSpPr txBox="1"/>
          <p:nvPr/>
        </p:nvSpPr>
        <p:spPr>
          <a:xfrm>
            <a:off x="2186125" y="2636900"/>
            <a:ext cx="5221800" cy="1323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3000">
                <a:solidFill>
                  <a:schemeClr val="dk1"/>
                </a:solidFill>
              </a:rPr>
              <a:t>Calls made by CD8 volunteers! </a:t>
            </a:r>
            <a:endParaRPr b="1" sz="3000">
              <a:solidFill>
                <a:schemeClr val="dk1"/>
              </a:solidFill>
            </a:endParaRPr>
          </a:p>
          <a:p>
            <a:pPr indent="0" lvl="0" marL="0" rtl="0" algn="l">
              <a:spcBef>
                <a:spcPts val="0"/>
              </a:spcBef>
              <a:spcAft>
                <a:spcPts val="0"/>
              </a:spcAft>
              <a:buNone/>
            </a:pPr>
            <a:r>
              <a:t/>
            </a:r>
            <a:endParaRPr/>
          </a:p>
        </p:txBody>
      </p:sp>
      <p:pic>
        <p:nvPicPr>
          <p:cNvPr id="165" name="Google Shape;165;p28"/>
          <p:cNvPicPr preferRelativeResize="0"/>
          <p:nvPr/>
        </p:nvPicPr>
        <p:blipFill>
          <a:blip r:embed="rId3">
            <a:alphaModFix/>
          </a:blip>
          <a:stretch>
            <a:fillRect/>
          </a:stretch>
        </p:blipFill>
        <p:spPr>
          <a:xfrm>
            <a:off x="371750" y="1023359"/>
            <a:ext cx="2064525" cy="30967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nvSpPr>
        <p:spPr>
          <a:xfrm>
            <a:off x="1396625" y="541975"/>
            <a:ext cx="62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171" name="Google Shape;171;p29"/>
          <p:cNvSpPr txBox="1"/>
          <p:nvPr/>
        </p:nvSpPr>
        <p:spPr>
          <a:xfrm>
            <a:off x="509400" y="1388575"/>
            <a:ext cx="8125200" cy="39711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7200">
                <a:solidFill>
                  <a:srgbClr val="1D2228"/>
                </a:solidFill>
                <a:highlight>
                  <a:srgbClr val="FFFFFF"/>
                </a:highlight>
              </a:rPr>
              <a:t>2,353 </a:t>
            </a:r>
            <a:r>
              <a:rPr b="1" lang="en" sz="3400">
                <a:solidFill>
                  <a:srgbClr val="1D2228"/>
                </a:solidFill>
                <a:highlight>
                  <a:srgbClr val="FFFFFF"/>
                </a:highlight>
              </a:rPr>
              <a:t>by CD8 volunteers</a:t>
            </a:r>
            <a:endParaRPr b="1" sz="3400">
              <a:solidFill>
                <a:srgbClr val="1D2228"/>
              </a:solidFill>
              <a:highlight>
                <a:srgbClr val="FFFFFF"/>
              </a:highlight>
            </a:endParaRPr>
          </a:p>
          <a:p>
            <a:pPr indent="0" lvl="0" marL="0" rtl="0" algn="ctr">
              <a:lnSpc>
                <a:spcPct val="150000"/>
              </a:lnSpc>
              <a:spcBef>
                <a:spcPts val="0"/>
              </a:spcBef>
              <a:spcAft>
                <a:spcPts val="0"/>
              </a:spcAft>
              <a:buNone/>
            </a:pPr>
            <a:r>
              <a:rPr b="1" lang="en" sz="7200">
                <a:solidFill>
                  <a:srgbClr val="1D2228"/>
                </a:solidFill>
                <a:highlight>
                  <a:srgbClr val="FFFFFF"/>
                </a:highlight>
              </a:rPr>
              <a:t>85,133 </a:t>
            </a:r>
            <a:r>
              <a:rPr b="1" lang="en" sz="3400">
                <a:solidFill>
                  <a:srgbClr val="1D2228"/>
                </a:solidFill>
                <a:highlight>
                  <a:srgbClr val="FFFFFF"/>
                </a:highlight>
              </a:rPr>
              <a:t>by staff &amp; candidates</a:t>
            </a:r>
            <a:endParaRPr b="1" sz="3400">
              <a:solidFill>
                <a:srgbClr val="1D2228"/>
              </a:solidFill>
              <a:highlight>
                <a:srgbClr val="FFFFFF"/>
              </a:highlight>
            </a:endParaRPr>
          </a:p>
          <a:p>
            <a:pPr indent="0" lvl="0" marL="0" rtl="0" algn="ctr">
              <a:spcBef>
                <a:spcPts val="0"/>
              </a:spcBef>
              <a:spcAft>
                <a:spcPts val="0"/>
              </a:spcAft>
              <a:buNone/>
            </a:pPr>
            <a:r>
              <a:t/>
            </a:r>
            <a:endParaRPr b="1" sz="3000"/>
          </a:p>
        </p:txBody>
      </p:sp>
      <p:sp>
        <p:nvSpPr>
          <p:cNvPr id="172" name="Google Shape;172;p29"/>
          <p:cNvSpPr txBox="1"/>
          <p:nvPr/>
        </p:nvSpPr>
        <p:spPr>
          <a:xfrm>
            <a:off x="661325" y="95575"/>
            <a:ext cx="76773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u="sng">
                <a:solidFill>
                  <a:srgbClr val="A61C00"/>
                </a:solidFill>
              </a:rPr>
              <a:t>Doors Knocked</a:t>
            </a:r>
            <a:endParaRPr b="1" sz="7200" u="sng">
              <a:solidFill>
                <a:srgbClr val="A61C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nvSpPr>
        <p:spPr>
          <a:xfrm>
            <a:off x="1396625" y="541975"/>
            <a:ext cx="62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178" name="Google Shape;178;p30"/>
          <p:cNvSpPr txBox="1"/>
          <p:nvPr/>
        </p:nvSpPr>
        <p:spPr>
          <a:xfrm>
            <a:off x="1865600" y="1433100"/>
            <a:ext cx="28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9" name="Google Shape;179;p30"/>
          <p:cNvSpPr txBox="1"/>
          <p:nvPr/>
        </p:nvSpPr>
        <p:spPr>
          <a:xfrm>
            <a:off x="1617150" y="1063350"/>
            <a:ext cx="59097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a:t>$1,500,000</a:t>
            </a:r>
            <a:endParaRPr b="1" sz="7200"/>
          </a:p>
          <a:p>
            <a:pPr indent="0" lvl="0" marL="0" rtl="0" algn="l">
              <a:spcBef>
                <a:spcPts val="0"/>
              </a:spcBef>
              <a:spcAft>
                <a:spcPts val="0"/>
              </a:spcAft>
              <a:buNone/>
            </a:pPr>
            <a:r>
              <a:t/>
            </a:r>
            <a:endParaRPr/>
          </a:p>
        </p:txBody>
      </p:sp>
      <p:sp>
        <p:nvSpPr>
          <p:cNvPr id="180" name="Google Shape;180;p30"/>
          <p:cNvSpPr txBox="1"/>
          <p:nvPr/>
        </p:nvSpPr>
        <p:spPr>
          <a:xfrm>
            <a:off x="1103850" y="2395875"/>
            <a:ext cx="69363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3000">
                <a:solidFill>
                  <a:schemeClr val="dk1"/>
                </a:solidFill>
              </a:rPr>
              <a:t>Was spent against Rep. Natalie Zeleznikar - one house candidate…</a:t>
            </a:r>
            <a:endParaRPr b="1" sz="3000">
              <a:solidFill>
                <a:schemeClr val="dk1"/>
              </a:solidFill>
            </a:endParaRPr>
          </a:p>
          <a:p>
            <a:pPr indent="0" lvl="0" marL="0" rtl="0" algn="ctr">
              <a:spcBef>
                <a:spcPts val="0"/>
              </a:spcBef>
              <a:spcAft>
                <a:spcPts val="0"/>
              </a:spcAft>
              <a:buClr>
                <a:schemeClr val="dk1"/>
              </a:buClr>
              <a:buSzPts val="1100"/>
              <a:buFont typeface="Arial"/>
              <a:buNone/>
            </a:pPr>
            <a:r>
              <a:t/>
            </a:r>
            <a:endParaRPr b="1" sz="3000">
              <a:solidFill>
                <a:schemeClr val="dk1"/>
              </a:solidFill>
            </a:endParaRPr>
          </a:p>
          <a:p>
            <a:pPr indent="0" lvl="0" marL="0" rtl="0" algn="ctr">
              <a:spcBef>
                <a:spcPts val="0"/>
              </a:spcBef>
              <a:spcAft>
                <a:spcPts val="0"/>
              </a:spcAft>
              <a:buClr>
                <a:schemeClr val="dk1"/>
              </a:buClr>
              <a:buSzPts val="1100"/>
              <a:buFont typeface="Arial"/>
              <a:buNone/>
            </a:pPr>
            <a:r>
              <a:rPr b="1" lang="en" sz="3000">
                <a:solidFill>
                  <a:schemeClr val="dk1"/>
                </a:solidFill>
              </a:rPr>
              <a:t>And she still won! </a:t>
            </a:r>
            <a:endParaRPr b="1" sz="3000">
              <a:solidFill>
                <a:schemeClr val="dk1"/>
              </a:solidFill>
            </a:endParaRPr>
          </a:p>
        </p:txBody>
      </p:sp>
      <p:pic>
        <p:nvPicPr>
          <p:cNvPr id="181" name="Google Shape;181;p30"/>
          <p:cNvPicPr preferRelativeResize="0"/>
          <p:nvPr/>
        </p:nvPicPr>
        <p:blipFill>
          <a:blip r:embed="rId3">
            <a:alphaModFix/>
          </a:blip>
          <a:stretch>
            <a:fillRect/>
          </a:stretch>
        </p:blipFill>
        <p:spPr>
          <a:xfrm>
            <a:off x="261958" y="404746"/>
            <a:ext cx="1428525" cy="1428550"/>
          </a:xfrm>
          <a:prstGeom prst="rect">
            <a:avLst/>
          </a:prstGeom>
          <a:noFill/>
          <a:ln>
            <a:noFill/>
          </a:ln>
        </p:spPr>
      </p:pic>
      <p:sp>
        <p:nvSpPr>
          <p:cNvPr id="182" name="Google Shape;182;p30"/>
          <p:cNvSpPr txBox="1"/>
          <p:nvPr/>
        </p:nvSpPr>
        <p:spPr>
          <a:xfrm>
            <a:off x="6868425" y="432525"/>
            <a:ext cx="2016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nvSpPr>
        <p:spPr>
          <a:xfrm>
            <a:off x="940200" y="-420250"/>
            <a:ext cx="7263600" cy="429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7200"/>
          </a:p>
          <a:p>
            <a:pPr indent="0" lvl="0" marL="0" rtl="0" algn="ctr">
              <a:spcBef>
                <a:spcPts val="0"/>
              </a:spcBef>
              <a:spcAft>
                <a:spcPts val="0"/>
              </a:spcAft>
              <a:buNone/>
            </a:pPr>
            <a:r>
              <a:rPr b="1" lang="en" sz="3900"/>
              <a:t>The DFL is spending more than Republicans per vote which means Republican donations </a:t>
            </a:r>
            <a:endParaRPr b="1" sz="3900"/>
          </a:p>
          <a:p>
            <a:pPr indent="0" lvl="0" marL="0" rtl="0" algn="ctr">
              <a:spcBef>
                <a:spcPts val="0"/>
              </a:spcBef>
              <a:spcAft>
                <a:spcPts val="0"/>
              </a:spcAft>
              <a:buNone/>
            </a:pPr>
            <a:r>
              <a:rPr b="1" lang="en" sz="3900" u="sng">
                <a:solidFill>
                  <a:srgbClr val="990000"/>
                </a:solidFill>
              </a:rPr>
              <a:t>GO FARTHER</a:t>
            </a:r>
            <a:endParaRPr b="1" sz="3900" u="sng">
              <a:solidFill>
                <a:srgbClr val="990000"/>
              </a:solidFill>
            </a:endParaRPr>
          </a:p>
        </p:txBody>
      </p:sp>
      <p:sp>
        <p:nvSpPr>
          <p:cNvPr id="188" name="Google Shape;188;p31"/>
          <p:cNvSpPr txBox="1"/>
          <p:nvPr/>
        </p:nvSpPr>
        <p:spPr>
          <a:xfrm>
            <a:off x="2147000" y="1526900"/>
            <a:ext cx="28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342900" y="342900"/>
            <a:ext cx="4317776" cy="3619500"/>
          </a:xfrm>
          <a:prstGeom prst="rect">
            <a:avLst/>
          </a:prstGeom>
          <a:noFill/>
          <a:ln>
            <a:noFill/>
          </a:ln>
        </p:spPr>
      </p:pic>
      <p:sp>
        <p:nvSpPr>
          <p:cNvPr id="62" name="Google Shape;62;p14"/>
          <p:cNvSpPr txBox="1"/>
          <p:nvPr/>
        </p:nvSpPr>
        <p:spPr>
          <a:xfrm>
            <a:off x="4123975" y="885900"/>
            <a:ext cx="48705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solidFill>
                <a:srgbClr val="073763"/>
              </a:solidFill>
            </a:endParaRPr>
          </a:p>
          <a:p>
            <a:pPr indent="0" lvl="0" marL="0" rtl="0" algn="l">
              <a:spcBef>
                <a:spcPts val="0"/>
              </a:spcBef>
              <a:spcAft>
                <a:spcPts val="0"/>
              </a:spcAft>
              <a:buNone/>
            </a:pPr>
            <a:r>
              <a:t/>
            </a:r>
            <a:endParaRPr b="1" sz="2400">
              <a:solidFill>
                <a:srgbClr val="073763"/>
              </a:solidFill>
            </a:endParaRPr>
          </a:p>
          <a:p>
            <a:pPr indent="0" lvl="0" marL="0" rtl="0" algn="ctr">
              <a:spcBef>
                <a:spcPts val="0"/>
              </a:spcBef>
              <a:spcAft>
                <a:spcPts val="0"/>
              </a:spcAft>
              <a:buNone/>
            </a:pPr>
            <a:r>
              <a:rPr b="1" lang="en" sz="4200">
                <a:solidFill>
                  <a:srgbClr val="073763"/>
                </a:solidFill>
              </a:rPr>
              <a:t>Chair’s Report</a:t>
            </a:r>
            <a:endParaRPr b="1" sz="3500">
              <a:solidFill>
                <a:srgbClr val="073763"/>
              </a:solidFill>
            </a:endParaRPr>
          </a:p>
          <a:p>
            <a:pPr indent="0" lvl="0" marL="0" rtl="0" algn="ctr">
              <a:spcBef>
                <a:spcPts val="0"/>
              </a:spcBef>
              <a:spcAft>
                <a:spcPts val="0"/>
              </a:spcAft>
              <a:buNone/>
            </a:pPr>
            <a:r>
              <a:rPr lang="en" sz="3500">
                <a:solidFill>
                  <a:srgbClr val="073763"/>
                </a:solidFill>
              </a:rPr>
              <a:t>“State of the District”</a:t>
            </a:r>
            <a:endParaRPr sz="3500">
              <a:solidFill>
                <a:srgbClr val="07376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2" name="Shape 192"/>
        <p:cNvGrpSpPr/>
        <p:nvPr/>
      </p:nvGrpSpPr>
      <p:grpSpPr>
        <a:xfrm>
          <a:off x="0" y="0"/>
          <a:ext cx="0" cy="0"/>
          <a:chOff x="0" y="0"/>
          <a:chExt cx="0" cy="0"/>
        </a:xfrm>
      </p:grpSpPr>
      <p:sp>
        <p:nvSpPr>
          <p:cNvPr id="193" name="Google Shape;193;p32"/>
          <p:cNvSpPr txBox="1"/>
          <p:nvPr/>
        </p:nvSpPr>
        <p:spPr>
          <a:xfrm>
            <a:off x="1396625" y="541975"/>
            <a:ext cx="62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194" name="Google Shape;194;p32"/>
          <p:cNvSpPr txBox="1"/>
          <p:nvPr/>
        </p:nvSpPr>
        <p:spPr>
          <a:xfrm>
            <a:off x="1865600" y="1433100"/>
            <a:ext cx="28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5" name="Google Shape;195;p32"/>
          <p:cNvSpPr txBox="1"/>
          <p:nvPr/>
        </p:nvSpPr>
        <p:spPr>
          <a:xfrm>
            <a:off x="3679150" y="682675"/>
            <a:ext cx="5114100" cy="2955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t>Dozens of parades </a:t>
            </a:r>
            <a:endParaRPr b="1" sz="6000"/>
          </a:p>
          <a:p>
            <a:pPr indent="0" lvl="0" marL="0" rtl="0" algn="ctr">
              <a:spcBef>
                <a:spcPts val="0"/>
              </a:spcBef>
              <a:spcAft>
                <a:spcPts val="0"/>
              </a:spcAft>
              <a:buNone/>
            </a:pPr>
            <a:r>
              <a:rPr b="1" lang="en" sz="6000"/>
              <a:t>walked</a:t>
            </a:r>
            <a:endParaRPr b="1" sz="6000"/>
          </a:p>
        </p:txBody>
      </p:sp>
      <p:sp>
        <p:nvSpPr>
          <p:cNvPr id="196" name="Google Shape;196;p32"/>
          <p:cNvSpPr txBox="1"/>
          <p:nvPr/>
        </p:nvSpPr>
        <p:spPr>
          <a:xfrm>
            <a:off x="1615475" y="3684350"/>
            <a:ext cx="754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7" name="Google Shape;197;p32"/>
          <p:cNvSpPr txBox="1"/>
          <p:nvPr/>
        </p:nvSpPr>
        <p:spPr>
          <a:xfrm>
            <a:off x="1065800" y="4389975"/>
            <a:ext cx="2782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pic>
        <p:nvPicPr>
          <p:cNvPr id="198" name="Google Shape;198;p32"/>
          <p:cNvPicPr preferRelativeResize="0"/>
          <p:nvPr/>
        </p:nvPicPr>
        <p:blipFill>
          <a:blip r:embed="rId3">
            <a:alphaModFix/>
          </a:blip>
          <a:stretch>
            <a:fillRect/>
          </a:stretch>
        </p:blipFill>
        <p:spPr>
          <a:xfrm>
            <a:off x="732548" y="144092"/>
            <a:ext cx="3267326" cy="43564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2" name="Shape 202"/>
        <p:cNvGrpSpPr/>
        <p:nvPr/>
      </p:nvGrpSpPr>
      <p:grpSpPr>
        <a:xfrm>
          <a:off x="0" y="0"/>
          <a:ext cx="0" cy="0"/>
          <a:chOff x="0" y="0"/>
          <a:chExt cx="0" cy="0"/>
        </a:xfrm>
      </p:grpSpPr>
      <p:sp>
        <p:nvSpPr>
          <p:cNvPr id="203" name="Google Shape;203;p33"/>
          <p:cNvSpPr txBox="1"/>
          <p:nvPr/>
        </p:nvSpPr>
        <p:spPr>
          <a:xfrm>
            <a:off x="1468650" y="557600"/>
            <a:ext cx="62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204" name="Google Shape;204;p33"/>
          <p:cNvSpPr txBox="1"/>
          <p:nvPr/>
        </p:nvSpPr>
        <p:spPr>
          <a:xfrm>
            <a:off x="1209000" y="1276750"/>
            <a:ext cx="6394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3000"/>
          </a:p>
        </p:txBody>
      </p:sp>
      <p:pic>
        <p:nvPicPr>
          <p:cNvPr id="205" name="Google Shape;205;p33"/>
          <p:cNvPicPr preferRelativeResize="0"/>
          <p:nvPr/>
        </p:nvPicPr>
        <p:blipFill>
          <a:blip r:embed="rId3">
            <a:alphaModFix/>
          </a:blip>
          <a:stretch>
            <a:fillRect/>
          </a:stretch>
        </p:blipFill>
        <p:spPr>
          <a:xfrm>
            <a:off x="1695100" y="259725"/>
            <a:ext cx="5753800" cy="4315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9" name="Shape 209"/>
        <p:cNvGrpSpPr/>
        <p:nvPr/>
      </p:nvGrpSpPr>
      <p:grpSpPr>
        <a:xfrm>
          <a:off x="0" y="0"/>
          <a:ext cx="0" cy="0"/>
          <a:chOff x="0" y="0"/>
          <a:chExt cx="0" cy="0"/>
        </a:xfrm>
      </p:grpSpPr>
      <p:sp>
        <p:nvSpPr>
          <p:cNvPr id="210" name="Google Shape;210;p34"/>
          <p:cNvSpPr txBox="1"/>
          <p:nvPr/>
        </p:nvSpPr>
        <p:spPr>
          <a:xfrm>
            <a:off x="849425" y="1214225"/>
            <a:ext cx="372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211" name="Google Shape;211;p34"/>
          <p:cNvSpPr txBox="1"/>
          <p:nvPr/>
        </p:nvSpPr>
        <p:spPr>
          <a:xfrm>
            <a:off x="2649075" y="667025"/>
            <a:ext cx="62847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a:t>49,609</a:t>
            </a:r>
            <a:endParaRPr b="1" sz="7200"/>
          </a:p>
        </p:txBody>
      </p:sp>
      <p:sp>
        <p:nvSpPr>
          <p:cNvPr id="212" name="Google Shape;212;p34"/>
          <p:cNvSpPr txBox="1"/>
          <p:nvPr/>
        </p:nvSpPr>
        <p:spPr>
          <a:xfrm>
            <a:off x="4021875" y="2017650"/>
            <a:ext cx="35391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Communications (</a:t>
            </a:r>
            <a:r>
              <a:rPr b="1" lang="en" sz="3000"/>
              <a:t>Emails) Sent from CD8</a:t>
            </a:r>
            <a:endParaRPr b="1" sz="3000"/>
          </a:p>
        </p:txBody>
      </p:sp>
      <p:pic>
        <p:nvPicPr>
          <p:cNvPr id="213" name="Google Shape;213;p34"/>
          <p:cNvPicPr preferRelativeResize="0"/>
          <p:nvPr/>
        </p:nvPicPr>
        <p:blipFill>
          <a:blip r:embed="rId3">
            <a:alphaModFix/>
          </a:blip>
          <a:stretch>
            <a:fillRect/>
          </a:stretch>
        </p:blipFill>
        <p:spPr>
          <a:xfrm>
            <a:off x="355650" y="977071"/>
            <a:ext cx="3539097" cy="26893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7" name="Shape 217"/>
        <p:cNvGrpSpPr/>
        <p:nvPr/>
      </p:nvGrpSpPr>
      <p:grpSpPr>
        <a:xfrm>
          <a:off x="0" y="0"/>
          <a:ext cx="0" cy="0"/>
          <a:chOff x="0" y="0"/>
          <a:chExt cx="0" cy="0"/>
        </a:xfrm>
      </p:grpSpPr>
      <p:sp>
        <p:nvSpPr>
          <p:cNvPr id="218" name="Google Shape;218;p35"/>
          <p:cNvSpPr txBox="1"/>
          <p:nvPr/>
        </p:nvSpPr>
        <p:spPr>
          <a:xfrm>
            <a:off x="849425" y="1214225"/>
            <a:ext cx="372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219" name="Google Shape;219;p35"/>
          <p:cNvSpPr txBox="1"/>
          <p:nvPr/>
        </p:nvSpPr>
        <p:spPr>
          <a:xfrm>
            <a:off x="1896875" y="1214225"/>
            <a:ext cx="52062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000"/>
              <a:t>156</a:t>
            </a:r>
            <a:endParaRPr b="1" sz="9000"/>
          </a:p>
        </p:txBody>
      </p:sp>
      <p:sp>
        <p:nvSpPr>
          <p:cNvPr id="220" name="Google Shape;220;p35"/>
          <p:cNvSpPr txBox="1"/>
          <p:nvPr/>
        </p:nvSpPr>
        <p:spPr>
          <a:xfrm>
            <a:off x="2446650" y="2507225"/>
            <a:ext cx="4250700" cy="1569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t>Candidate, campaign, and BPOU events promoted</a:t>
            </a:r>
            <a:endParaRPr b="1" sz="3000"/>
          </a:p>
        </p:txBody>
      </p:sp>
      <p:sp>
        <p:nvSpPr>
          <p:cNvPr id="221" name="Google Shape;221;p35"/>
          <p:cNvSpPr/>
          <p:nvPr/>
        </p:nvSpPr>
        <p:spPr>
          <a:xfrm>
            <a:off x="5852225" y="928875"/>
            <a:ext cx="1578900" cy="1500900"/>
          </a:xfrm>
          <a:prstGeom prst="star5">
            <a:avLst>
              <a:gd fmla="val 19098" name="adj"/>
              <a:gd fmla="val 105146" name="hf"/>
              <a:gd fmla="val 110557" name="vf"/>
            </a:avLst>
          </a:prstGeom>
          <a:solidFill>
            <a:srgbClr val="99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5"/>
          <p:cNvSpPr/>
          <p:nvPr/>
        </p:nvSpPr>
        <p:spPr>
          <a:xfrm>
            <a:off x="1767875" y="928875"/>
            <a:ext cx="1578900" cy="1500900"/>
          </a:xfrm>
          <a:prstGeom prst="star5">
            <a:avLst>
              <a:gd fmla="val 19098" name="adj"/>
              <a:gd fmla="val 105146" name="hf"/>
              <a:gd fmla="val 110557" name="vf"/>
            </a:avLst>
          </a:prstGeom>
          <a:solidFill>
            <a:srgbClr val="99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6"/>
          <p:cNvSpPr txBox="1"/>
          <p:nvPr/>
        </p:nvSpPr>
        <p:spPr>
          <a:xfrm>
            <a:off x="1468650" y="557600"/>
            <a:ext cx="62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228" name="Google Shape;228;p36"/>
          <p:cNvSpPr txBox="1"/>
          <p:nvPr/>
        </p:nvSpPr>
        <p:spPr>
          <a:xfrm>
            <a:off x="1209000" y="1276750"/>
            <a:ext cx="6394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b="1" sz="3000"/>
          </a:p>
        </p:txBody>
      </p:sp>
      <p:sp>
        <p:nvSpPr>
          <p:cNvPr id="229" name="Google Shape;229;p36"/>
          <p:cNvSpPr txBox="1"/>
          <p:nvPr/>
        </p:nvSpPr>
        <p:spPr>
          <a:xfrm>
            <a:off x="0" y="0"/>
            <a:ext cx="91440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400"/>
              <a:t>CD8 must GOTV relentlessly to pick up votes that will </a:t>
            </a:r>
            <a:r>
              <a:rPr b="1" lang="en" sz="3400"/>
              <a:t>offset</a:t>
            </a:r>
            <a:r>
              <a:rPr b="1" lang="en" sz="3400"/>
              <a:t> the extreme margin in the metro. </a:t>
            </a:r>
            <a:endParaRPr b="1" sz="3400"/>
          </a:p>
        </p:txBody>
      </p:sp>
      <p:sp>
        <p:nvSpPr>
          <p:cNvPr id="230" name="Google Shape;230;p36"/>
          <p:cNvSpPr txBox="1"/>
          <p:nvPr/>
        </p:nvSpPr>
        <p:spPr>
          <a:xfrm>
            <a:off x="644400" y="1855800"/>
            <a:ext cx="7855200" cy="364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u="sng">
                <a:solidFill>
                  <a:srgbClr val="990000"/>
                </a:solidFill>
              </a:rPr>
              <a:t>2024 Goals:</a:t>
            </a:r>
            <a:endParaRPr b="1" sz="2500" u="sng">
              <a:solidFill>
                <a:srgbClr val="990000"/>
              </a:solidFill>
            </a:endParaRPr>
          </a:p>
          <a:p>
            <a:pPr indent="0" lvl="0" marL="0" rtl="0" algn="ctr">
              <a:spcBef>
                <a:spcPts val="0"/>
              </a:spcBef>
              <a:spcAft>
                <a:spcPts val="0"/>
              </a:spcAft>
              <a:buNone/>
            </a:pPr>
            <a:r>
              <a:rPr b="1" lang="en" sz="2500">
                <a:solidFill>
                  <a:schemeClr val="dk1"/>
                </a:solidFill>
              </a:rPr>
              <a:t>Increase MN08 GOP Margin</a:t>
            </a:r>
            <a:endParaRPr b="1" sz="2500">
              <a:solidFill>
                <a:schemeClr val="dk1"/>
              </a:solidFill>
            </a:endParaRPr>
          </a:p>
          <a:p>
            <a:pPr indent="0" lvl="0" marL="0" rtl="0" algn="ctr">
              <a:spcBef>
                <a:spcPts val="0"/>
              </a:spcBef>
              <a:spcAft>
                <a:spcPts val="0"/>
              </a:spcAft>
              <a:buNone/>
            </a:pPr>
            <a:r>
              <a:rPr b="1" lang="en" sz="2500">
                <a:solidFill>
                  <a:schemeClr val="dk1"/>
                </a:solidFill>
              </a:rPr>
              <a:t> Pick Up HD7B</a:t>
            </a:r>
            <a:r>
              <a:rPr b="1" lang="en" sz="2500">
                <a:solidFill>
                  <a:schemeClr val="dk1"/>
                </a:solidFill>
              </a:rPr>
              <a:t> &amp; HD33B</a:t>
            </a:r>
            <a:endParaRPr b="1" sz="2500">
              <a:solidFill>
                <a:schemeClr val="dk1"/>
              </a:solidFill>
            </a:endParaRPr>
          </a:p>
          <a:p>
            <a:pPr indent="0" lvl="0" marL="0" rtl="0" algn="ctr">
              <a:spcBef>
                <a:spcPts val="0"/>
              </a:spcBef>
              <a:spcAft>
                <a:spcPts val="0"/>
              </a:spcAft>
              <a:buNone/>
            </a:pPr>
            <a:r>
              <a:rPr b="1" lang="en" sz="2500">
                <a:solidFill>
                  <a:schemeClr val="dk1"/>
                </a:solidFill>
              </a:rPr>
              <a:t>Increase HD8A/B Voter Turnout by 6% </a:t>
            </a:r>
            <a:endParaRPr b="1" sz="2500">
              <a:solidFill>
                <a:schemeClr val="dk1"/>
              </a:solidFill>
            </a:endParaRPr>
          </a:p>
          <a:p>
            <a:pPr indent="0" lvl="0" marL="0" rtl="0" algn="l">
              <a:spcBef>
                <a:spcPts val="0"/>
              </a:spcBef>
              <a:spcAft>
                <a:spcPts val="0"/>
              </a:spcAft>
              <a:buNone/>
            </a:pPr>
            <a:r>
              <a:t/>
            </a:r>
            <a:endParaRPr b="1" sz="2500">
              <a:solidFill>
                <a:schemeClr val="dk1"/>
              </a:solidFill>
            </a:endParaRPr>
          </a:p>
          <a:p>
            <a:pPr indent="0" lvl="0" marL="0" rtl="0" algn="ctr">
              <a:spcBef>
                <a:spcPts val="0"/>
              </a:spcBef>
              <a:spcAft>
                <a:spcPts val="0"/>
              </a:spcAft>
              <a:buNone/>
            </a:pPr>
            <a:r>
              <a:rPr b="1" lang="en" sz="2500" u="sng">
                <a:solidFill>
                  <a:srgbClr val="990000"/>
                </a:solidFill>
              </a:rPr>
              <a:t>2026 Goal:</a:t>
            </a:r>
            <a:r>
              <a:rPr b="1" lang="en" sz="2500" u="sng">
                <a:solidFill>
                  <a:schemeClr val="dk1"/>
                </a:solidFill>
              </a:rPr>
              <a:t> </a:t>
            </a:r>
            <a:endParaRPr b="1" sz="2500" u="sng">
              <a:solidFill>
                <a:schemeClr val="dk1"/>
              </a:solidFill>
            </a:endParaRPr>
          </a:p>
          <a:p>
            <a:pPr indent="0" lvl="0" marL="0" rtl="0" algn="ctr">
              <a:spcBef>
                <a:spcPts val="0"/>
              </a:spcBef>
              <a:spcAft>
                <a:spcPts val="0"/>
              </a:spcAft>
              <a:buNone/>
            </a:pPr>
            <a:r>
              <a:rPr b="1" lang="en" sz="2500">
                <a:solidFill>
                  <a:schemeClr val="dk1"/>
                </a:solidFill>
              </a:rPr>
              <a:t>Pick Up SD3</a:t>
            </a:r>
            <a:endParaRPr b="1" sz="2500">
              <a:solidFill>
                <a:schemeClr val="dk1"/>
              </a:solidFill>
            </a:endParaRPr>
          </a:p>
          <a:p>
            <a:pPr indent="0" lvl="0" marL="0" rtl="0" algn="ctr">
              <a:spcBef>
                <a:spcPts val="0"/>
              </a:spcBef>
              <a:spcAft>
                <a:spcPts val="0"/>
              </a:spcAft>
              <a:buNone/>
            </a:pPr>
            <a:r>
              <a:t/>
            </a:r>
            <a:endParaRPr b="1" sz="2500">
              <a:solidFill>
                <a:schemeClr val="dk1"/>
              </a:solidFill>
            </a:endParaRPr>
          </a:p>
          <a:p>
            <a:pPr indent="0" lvl="0" marL="0" rtl="0" algn="ctr">
              <a:spcBef>
                <a:spcPts val="0"/>
              </a:spcBef>
              <a:spcAft>
                <a:spcPts val="0"/>
              </a:spcAft>
              <a:buClr>
                <a:schemeClr val="dk1"/>
              </a:buClr>
              <a:buSzPts val="1100"/>
              <a:buFont typeface="Arial"/>
              <a:buNone/>
            </a:pPr>
            <a:r>
              <a:t/>
            </a:r>
            <a:endParaRPr b="1" sz="25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nvSpPr>
        <p:spPr>
          <a:xfrm>
            <a:off x="1396625" y="541975"/>
            <a:ext cx="62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236" name="Google Shape;236;p37"/>
          <p:cNvSpPr txBox="1"/>
          <p:nvPr/>
        </p:nvSpPr>
        <p:spPr>
          <a:xfrm>
            <a:off x="1865600" y="1433100"/>
            <a:ext cx="28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7" name="Google Shape;237;p37"/>
          <p:cNvSpPr txBox="1"/>
          <p:nvPr/>
        </p:nvSpPr>
        <p:spPr>
          <a:xfrm>
            <a:off x="1052650" y="814025"/>
            <a:ext cx="756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8" name="Google Shape;238;p37"/>
          <p:cNvSpPr txBox="1"/>
          <p:nvPr/>
        </p:nvSpPr>
        <p:spPr>
          <a:xfrm>
            <a:off x="272700" y="1214225"/>
            <a:ext cx="85986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i="1" sz="3600"/>
          </a:p>
        </p:txBody>
      </p:sp>
      <p:pic>
        <p:nvPicPr>
          <p:cNvPr id="239" name="Google Shape;239;p37"/>
          <p:cNvPicPr preferRelativeResize="0"/>
          <p:nvPr/>
        </p:nvPicPr>
        <p:blipFill>
          <a:blip r:embed="rId3">
            <a:alphaModFix/>
          </a:blip>
          <a:stretch>
            <a:fillRect/>
          </a:stretch>
        </p:blipFill>
        <p:spPr>
          <a:xfrm>
            <a:off x="4772771" y="139724"/>
            <a:ext cx="3338651" cy="4451525"/>
          </a:xfrm>
          <a:prstGeom prst="rect">
            <a:avLst/>
          </a:prstGeom>
          <a:noFill/>
          <a:ln>
            <a:noFill/>
          </a:ln>
        </p:spPr>
      </p:pic>
      <p:pic>
        <p:nvPicPr>
          <p:cNvPr id="240" name="Google Shape;240;p37"/>
          <p:cNvPicPr preferRelativeResize="0"/>
          <p:nvPr/>
        </p:nvPicPr>
        <p:blipFill>
          <a:blip r:embed="rId4">
            <a:alphaModFix/>
          </a:blip>
          <a:stretch>
            <a:fillRect/>
          </a:stretch>
        </p:blipFill>
        <p:spPr>
          <a:xfrm>
            <a:off x="946625" y="139725"/>
            <a:ext cx="3338651" cy="44515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4" name="Shape 244"/>
        <p:cNvGrpSpPr/>
        <p:nvPr/>
      </p:nvGrpSpPr>
      <p:grpSpPr>
        <a:xfrm>
          <a:off x="0" y="0"/>
          <a:ext cx="0" cy="0"/>
          <a:chOff x="0" y="0"/>
          <a:chExt cx="0" cy="0"/>
        </a:xfrm>
      </p:grpSpPr>
      <p:sp>
        <p:nvSpPr>
          <p:cNvPr id="245" name="Google Shape;245;p38"/>
          <p:cNvSpPr txBox="1"/>
          <p:nvPr/>
        </p:nvSpPr>
        <p:spPr>
          <a:xfrm>
            <a:off x="1396625" y="541975"/>
            <a:ext cx="62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246" name="Google Shape;246;p38"/>
          <p:cNvSpPr txBox="1"/>
          <p:nvPr/>
        </p:nvSpPr>
        <p:spPr>
          <a:xfrm>
            <a:off x="1865600" y="1433100"/>
            <a:ext cx="28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7" name="Google Shape;247;p38"/>
          <p:cNvSpPr txBox="1"/>
          <p:nvPr/>
        </p:nvSpPr>
        <p:spPr>
          <a:xfrm>
            <a:off x="1052650" y="814025"/>
            <a:ext cx="756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8" name="Google Shape;248;p38"/>
          <p:cNvSpPr txBox="1"/>
          <p:nvPr/>
        </p:nvSpPr>
        <p:spPr>
          <a:xfrm>
            <a:off x="272700" y="1214225"/>
            <a:ext cx="85986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a:t>CD8 Produced Results</a:t>
            </a:r>
            <a:endParaRPr b="1" sz="6000"/>
          </a:p>
          <a:p>
            <a:pPr indent="0" lvl="0" marL="0" rtl="0" algn="ctr">
              <a:spcBef>
                <a:spcPts val="0"/>
              </a:spcBef>
              <a:spcAft>
                <a:spcPts val="0"/>
              </a:spcAft>
              <a:buNone/>
            </a:pPr>
            <a:r>
              <a:rPr i="1" lang="en" sz="3600"/>
              <a:t>…wait to see what we can do in TWO years! </a:t>
            </a:r>
            <a:endParaRPr i="1" sz="3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9"/>
          <p:cNvSpPr txBox="1"/>
          <p:nvPr/>
        </p:nvSpPr>
        <p:spPr>
          <a:xfrm>
            <a:off x="411700" y="1120425"/>
            <a:ext cx="8442300" cy="283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t>Thank you to each an every candidate, campaign team, donor and volunteer! We could not be successful without you! </a:t>
            </a:r>
            <a:r>
              <a:rPr lang="en"/>
              <a:t>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nvSpPr>
        <p:spPr>
          <a:xfrm>
            <a:off x="350850" y="627450"/>
            <a:ext cx="8442300" cy="4048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3600"/>
              <a:t>To volunteer with the </a:t>
            </a:r>
            <a:endParaRPr b="1" sz="3600"/>
          </a:p>
          <a:p>
            <a:pPr indent="0" lvl="0" marL="0" rtl="0" algn="ctr">
              <a:lnSpc>
                <a:spcPct val="150000"/>
              </a:lnSpc>
              <a:spcBef>
                <a:spcPts val="0"/>
              </a:spcBef>
              <a:spcAft>
                <a:spcPts val="0"/>
              </a:spcAft>
              <a:buNone/>
            </a:pPr>
            <a:r>
              <a:rPr b="1" lang="en" sz="3600">
                <a:solidFill>
                  <a:srgbClr val="CC0000"/>
                </a:solidFill>
              </a:rPr>
              <a:t>Crow Wing County Republicans</a:t>
            </a:r>
            <a:endParaRPr b="1" sz="3600">
              <a:solidFill>
                <a:srgbClr val="CC0000"/>
              </a:solidFill>
            </a:endParaRPr>
          </a:p>
          <a:p>
            <a:pPr indent="0" lvl="0" marL="0" rtl="0" algn="ctr">
              <a:lnSpc>
                <a:spcPct val="150000"/>
              </a:lnSpc>
              <a:spcBef>
                <a:spcPts val="0"/>
              </a:spcBef>
              <a:spcAft>
                <a:spcPts val="0"/>
              </a:spcAft>
              <a:buNone/>
            </a:pPr>
            <a:r>
              <a:rPr b="1" lang="en" sz="3600"/>
              <a:t>please contact Donna Winge at </a:t>
            </a:r>
            <a:endParaRPr b="1" sz="3600"/>
          </a:p>
          <a:p>
            <a:pPr indent="0" lvl="0" marL="0" rtl="0" algn="ctr">
              <a:lnSpc>
                <a:spcPct val="150000"/>
              </a:lnSpc>
              <a:spcBef>
                <a:spcPts val="0"/>
              </a:spcBef>
              <a:spcAft>
                <a:spcPts val="0"/>
              </a:spcAft>
              <a:buNone/>
            </a:pPr>
            <a:r>
              <a:rPr b="1" lang="en" sz="3600">
                <a:solidFill>
                  <a:srgbClr val="CC0000"/>
                </a:solidFill>
              </a:rPr>
              <a:t>dwrep2021@yahoo.com </a:t>
            </a:r>
            <a:r>
              <a:rPr lang="en"/>
              <a:t> </a:t>
            </a:r>
            <a:endParaRPr/>
          </a:p>
          <a:p>
            <a:pPr indent="0" lvl="0" marL="0" rtl="0" algn="ctr">
              <a:lnSpc>
                <a:spcPct val="150000"/>
              </a:lnSpc>
              <a:spcBef>
                <a:spcPts val="0"/>
              </a:spcBef>
              <a:spcAft>
                <a:spcPts val="0"/>
              </a:spcAft>
              <a:buNone/>
            </a:pPr>
            <a:r>
              <a:t/>
            </a:r>
            <a:endParaRPr/>
          </a:p>
          <a:p>
            <a:pPr indent="0" lvl="0" marL="0" rtl="0" algn="ctr">
              <a:lnSpc>
                <a:spcPct val="150000"/>
              </a:lnSpc>
              <a:spcBef>
                <a:spcPts val="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41"/>
          <p:cNvPicPr preferRelativeResize="0"/>
          <p:nvPr/>
        </p:nvPicPr>
        <p:blipFill>
          <a:blip r:embed="rId3">
            <a:alphaModFix/>
          </a:blip>
          <a:stretch>
            <a:fillRect/>
          </a:stretch>
        </p:blipFill>
        <p:spPr>
          <a:xfrm>
            <a:off x="342900" y="342900"/>
            <a:ext cx="4317776" cy="3619500"/>
          </a:xfrm>
          <a:prstGeom prst="rect">
            <a:avLst/>
          </a:prstGeom>
          <a:noFill/>
          <a:ln>
            <a:noFill/>
          </a:ln>
        </p:spPr>
      </p:pic>
      <p:sp>
        <p:nvSpPr>
          <p:cNvPr id="264" name="Google Shape;264;p41"/>
          <p:cNvSpPr txBox="1"/>
          <p:nvPr/>
        </p:nvSpPr>
        <p:spPr>
          <a:xfrm>
            <a:off x="4286250" y="1086150"/>
            <a:ext cx="4515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solidFill>
                  <a:srgbClr val="1C4587"/>
                </a:solidFill>
                <a:latin typeface="Calibri"/>
                <a:ea typeface="Calibri"/>
                <a:cs typeface="Calibri"/>
                <a:sym typeface="Calibri"/>
              </a:rPr>
              <a:t>Contact Us!</a:t>
            </a:r>
            <a:r>
              <a:rPr lang="en" sz="2800">
                <a:solidFill>
                  <a:srgbClr val="1C4587"/>
                </a:solidFill>
                <a:latin typeface="Calibri"/>
                <a:ea typeface="Calibri"/>
                <a:cs typeface="Calibri"/>
                <a:sym typeface="Calibri"/>
              </a:rPr>
              <a:t> </a:t>
            </a:r>
            <a:endParaRPr sz="3300">
              <a:solidFill>
                <a:srgbClr val="1C4587"/>
              </a:solidFill>
              <a:latin typeface="Calibri"/>
              <a:ea typeface="Calibri"/>
              <a:cs typeface="Calibri"/>
              <a:sym typeface="Calibri"/>
            </a:endParaRPr>
          </a:p>
        </p:txBody>
      </p:sp>
      <p:sp>
        <p:nvSpPr>
          <p:cNvPr id="265" name="Google Shape;265;p41"/>
          <p:cNvSpPr txBox="1"/>
          <p:nvPr/>
        </p:nvSpPr>
        <p:spPr>
          <a:xfrm>
            <a:off x="4591050" y="2248500"/>
            <a:ext cx="3905400" cy="11082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en" sz="3000" u="sng">
                <a:solidFill>
                  <a:schemeClr val="hlink"/>
                </a:solidFill>
                <a:latin typeface="Calibri"/>
                <a:ea typeface="Calibri"/>
                <a:cs typeface="Calibri"/>
                <a:sym typeface="Calibri"/>
                <a:hlinkClick r:id="rId4"/>
              </a:rPr>
              <a:t>info@mncd8gop.com</a:t>
            </a:r>
            <a:endParaRPr sz="3000">
              <a:solidFill>
                <a:srgbClr val="1C4587"/>
              </a:solidFill>
              <a:latin typeface="Calibri"/>
              <a:ea typeface="Calibri"/>
              <a:cs typeface="Calibri"/>
              <a:sym typeface="Calibri"/>
            </a:endParaRPr>
          </a:p>
          <a:p>
            <a:pPr indent="0" lvl="0" marL="0" rtl="0" algn="ctr">
              <a:lnSpc>
                <a:spcPct val="100000"/>
              </a:lnSpc>
              <a:spcBef>
                <a:spcPts val="0"/>
              </a:spcBef>
              <a:spcAft>
                <a:spcPts val="0"/>
              </a:spcAft>
              <a:buNone/>
            </a:pPr>
            <a:r>
              <a:rPr lang="en" sz="3000">
                <a:solidFill>
                  <a:srgbClr val="1C4587"/>
                </a:solidFill>
                <a:latin typeface="Calibri"/>
                <a:ea typeface="Calibri"/>
                <a:cs typeface="Calibri"/>
                <a:sym typeface="Calibri"/>
              </a:rPr>
              <a:t>www.mncd8gop.com</a:t>
            </a:r>
            <a:endParaRPr sz="3000">
              <a:solidFill>
                <a:srgbClr val="1C4587"/>
              </a:solidFill>
              <a:latin typeface="Calibri"/>
              <a:ea typeface="Calibri"/>
              <a:cs typeface="Calibri"/>
              <a:sym typeface="Calibri"/>
            </a:endParaRPr>
          </a:p>
        </p:txBody>
      </p:sp>
      <p:sp>
        <p:nvSpPr>
          <p:cNvPr id="266" name="Google Shape;266;p41"/>
          <p:cNvSpPr txBox="1"/>
          <p:nvPr/>
        </p:nvSpPr>
        <p:spPr>
          <a:xfrm>
            <a:off x="4286250" y="3173400"/>
            <a:ext cx="4515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0B5394"/>
                </a:solidFill>
                <a:latin typeface="Calibri"/>
                <a:ea typeface="Calibri"/>
                <a:cs typeface="Calibri"/>
                <a:sym typeface="Calibri"/>
              </a:rPr>
              <a:t>Facebook.com/MN08GOP</a:t>
            </a:r>
            <a:endParaRPr sz="3000">
              <a:solidFill>
                <a:srgbClr val="0B5394"/>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980975" y="288900"/>
            <a:ext cx="4167726" cy="4339226"/>
          </a:xfrm>
          <a:prstGeom prst="rect">
            <a:avLst/>
          </a:prstGeom>
          <a:noFill/>
          <a:ln>
            <a:noFill/>
          </a:ln>
        </p:spPr>
      </p:pic>
      <p:sp>
        <p:nvSpPr>
          <p:cNvPr id="68" name="Google Shape;68;p15"/>
          <p:cNvSpPr txBox="1"/>
          <p:nvPr/>
        </p:nvSpPr>
        <p:spPr>
          <a:xfrm>
            <a:off x="5727150" y="1161800"/>
            <a:ext cx="2767200" cy="646500"/>
          </a:xfrm>
          <a:prstGeom prst="rect">
            <a:avLst/>
          </a:prstGeom>
          <a:noFill/>
          <a:ln cap="flat" cmpd="sng" w="28575">
            <a:solidFill>
              <a:srgbClr val="073763"/>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3000">
                <a:solidFill>
                  <a:srgbClr val="CC0000"/>
                </a:solidFill>
              </a:rPr>
              <a:t>You are here! </a:t>
            </a:r>
            <a:endParaRPr b="1" sz="3100">
              <a:solidFill>
                <a:srgbClr val="CC0000"/>
              </a:solidFill>
            </a:endParaRPr>
          </a:p>
        </p:txBody>
      </p:sp>
      <p:cxnSp>
        <p:nvCxnSpPr>
          <p:cNvPr id="69" name="Google Shape;69;p15"/>
          <p:cNvCxnSpPr/>
          <p:nvPr/>
        </p:nvCxnSpPr>
        <p:spPr>
          <a:xfrm flipH="1">
            <a:off x="2290750" y="1680500"/>
            <a:ext cx="3914700" cy="1108800"/>
          </a:xfrm>
          <a:prstGeom prst="straightConnector1">
            <a:avLst/>
          </a:prstGeom>
          <a:noFill/>
          <a:ln cap="flat" cmpd="sng" w="38100">
            <a:solidFill>
              <a:srgbClr val="CC0000"/>
            </a:solidFill>
            <a:prstDash val="solid"/>
            <a:round/>
            <a:headEnd len="med" w="med" type="none"/>
            <a:tailEnd len="med" w="med" type="triangle"/>
          </a:ln>
        </p:spPr>
      </p:cxnSp>
      <p:sp>
        <p:nvSpPr>
          <p:cNvPr id="70" name="Google Shape;70;p15"/>
          <p:cNvSpPr txBox="1"/>
          <p:nvPr/>
        </p:nvSpPr>
        <p:spPr>
          <a:xfrm>
            <a:off x="5148700" y="2414175"/>
            <a:ext cx="3995400" cy="184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980000"/>
                </a:solidFill>
              </a:rPr>
              <a:t>Welcome to Crow Wing County! </a:t>
            </a:r>
            <a:endParaRPr b="1" sz="3600">
              <a:solidFill>
                <a:srgbClr val="98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nvSpPr>
        <p:spPr>
          <a:xfrm>
            <a:off x="584550" y="1184875"/>
            <a:ext cx="7974900" cy="377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t>“T</a:t>
            </a:r>
            <a:r>
              <a:rPr b="1" lang="en" sz="2500"/>
              <a:t>o facilitate the election of a Republican Congressman or Congresswoman to represent the people of the Eighth District and to manage the affairs of the party within the District, remembering always that in order to govern, the Republican candidates must first win elections.”</a:t>
            </a:r>
            <a:endParaRPr b="1" sz="2500"/>
          </a:p>
          <a:p>
            <a:pPr indent="0" lvl="0" marL="0" rtl="0" algn="ctr">
              <a:spcBef>
                <a:spcPts val="0"/>
              </a:spcBef>
              <a:spcAft>
                <a:spcPts val="0"/>
              </a:spcAft>
              <a:buNone/>
            </a:pPr>
            <a:r>
              <a:t/>
            </a:r>
            <a:endParaRPr b="1" sz="3000"/>
          </a:p>
          <a:p>
            <a:pPr indent="0" lvl="0" marL="457200" rtl="0" algn="ctr">
              <a:spcBef>
                <a:spcPts val="0"/>
              </a:spcBef>
              <a:spcAft>
                <a:spcPts val="0"/>
              </a:spcAft>
              <a:buNone/>
            </a:pPr>
            <a:r>
              <a:rPr i="1" lang="en" sz="2500"/>
              <a:t>–CD8 Constitution</a:t>
            </a:r>
            <a:endParaRPr i="1" sz="25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76" name="Google Shape;76;p16"/>
          <p:cNvSpPr txBox="1"/>
          <p:nvPr/>
        </p:nvSpPr>
        <p:spPr>
          <a:xfrm>
            <a:off x="1865600" y="1433100"/>
            <a:ext cx="28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7" name="Google Shape;77;p16"/>
          <p:cNvSpPr txBox="1"/>
          <p:nvPr/>
        </p:nvSpPr>
        <p:spPr>
          <a:xfrm>
            <a:off x="1218600" y="239400"/>
            <a:ext cx="6706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 sz="3000">
                <a:solidFill>
                  <a:srgbClr val="990000"/>
                </a:solidFill>
              </a:rPr>
              <a:t>Objective: </a:t>
            </a:r>
            <a:endParaRPr b="1" i="1" sz="3000">
              <a:solidFill>
                <a:srgbClr val="99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nvSpPr>
        <p:spPr>
          <a:xfrm>
            <a:off x="1396625" y="541975"/>
            <a:ext cx="620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p>
        </p:txBody>
      </p:sp>
      <p:sp>
        <p:nvSpPr>
          <p:cNvPr id="83" name="Google Shape;83;p17"/>
          <p:cNvSpPr txBox="1"/>
          <p:nvPr/>
        </p:nvSpPr>
        <p:spPr>
          <a:xfrm>
            <a:off x="1865600" y="1433100"/>
            <a:ext cx="281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84" name="Google Shape;84;p17"/>
          <p:cNvPicPr preferRelativeResize="0"/>
          <p:nvPr/>
        </p:nvPicPr>
        <p:blipFill>
          <a:blip r:embed="rId3">
            <a:alphaModFix/>
          </a:blip>
          <a:stretch>
            <a:fillRect/>
          </a:stretch>
        </p:blipFill>
        <p:spPr>
          <a:xfrm>
            <a:off x="2623725" y="372813"/>
            <a:ext cx="3896527" cy="3896527"/>
          </a:xfrm>
          <a:prstGeom prst="rect">
            <a:avLst/>
          </a:prstGeom>
          <a:noFill/>
          <a:ln>
            <a:noFill/>
          </a:ln>
        </p:spPr>
      </p:pic>
      <p:sp>
        <p:nvSpPr>
          <p:cNvPr id="85" name="Google Shape;85;p17"/>
          <p:cNvSpPr txBox="1"/>
          <p:nvPr/>
        </p:nvSpPr>
        <p:spPr>
          <a:xfrm>
            <a:off x="6211800" y="2120975"/>
            <a:ext cx="294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nvSpPr>
        <p:spPr>
          <a:xfrm>
            <a:off x="1850000" y="1010975"/>
            <a:ext cx="56283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a:t>14.46% </a:t>
            </a:r>
            <a:endParaRPr b="1" sz="7200"/>
          </a:p>
          <a:p>
            <a:pPr indent="0" lvl="0" marL="0" rtl="0" algn="ctr">
              <a:spcBef>
                <a:spcPts val="0"/>
              </a:spcBef>
              <a:spcAft>
                <a:spcPts val="0"/>
              </a:spcAft>
              <a:buNone/>
            </a:pPr>
            <a:r>
              <a:t/>
            </a:r>
            <a:endParaRPr/>
          </a:p>
          <a:p>
            <a:pPr indent="0" lvl="0" marL="0" rtl="0" algn="ctr">
              <a:spcBef>
                <a:spcPts val="0"/>
              </a:spcBef>
              <a:spcAft>
                <a:spcPts val="0"/>
              </a:spcAft>
              <a:buNone/>
            </a:pPr>
            <a:r>
              <a:t/>
            </a:r>
            <a:endParaRPr b="1" sz="3000"/>
          </a:p>
        </p:txBody>
      </p:sp>
      <p:sp>
        <p:nvSpPr>
          <p:cNvPr id="91" name="Google Shape;91;p18"/>
          <p:cNvSpPr txBox="1"/>
          <p:nvPr/>
        </p:nvSpPr>
        <p:spPr>
          <a:xfrm>
            <a:off x="1496750" y="2374100"/>
            <a:ext cx="63348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3000">
                <a:solidFill>
                  <a:schemeClr val="dk1"/>
                </a:solidFill>
              </a:rPr>
              <a:t>The LARGEST victory margin yet </a:t>
            </a:r>
            <a:endParaRPr b="1" sz="3000">
              <a:solidFill>
                <a:schemeClr val="dk1"/>
              </a:solidFill>
            </a:endParaRPr>
          </a:p>
          <a:p>
            <a:pPr indent="0" lvl="0" marL="0" rtl="0" algn="ctr">
              <a:spcBef>
                <a:spcPts val="0"/>
              </a:spcBef>
              <a:spcAft>
                <a:spcPts val="0"/>
              </a:spcAft>
              <a:buClr>
                <a:schemeClr val="dk1"/>
              </a:buClr>
              <a:buSzPts val="1100"/>
              <a:buFont typeface="Arial"/>
              <a:buNone/>
            </a:pPr>
            <a:r>
              <a:rPr b="1" lang="en" sz="3000">
                <a:solidFill>
                  <a:schemeClr val="dk1"/>
                </a:solidFill>
              </a:rPr>
              <a:t>for Congressman Stauber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nvSpPr>
        <p:spPr>
          <a:xfrm>
            <a:off x="849425" y="1214225"/>
            <a:ext cx="372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 </a:t>
            </a:r>
            <a:endParaRPr/>
          </a:p>
        </p:txBody>
      </p:sp>
      <p:sp>
        <p:nvSpPr>
          <p:cNvPr id="97" name="Google Shape;97;p19"/>
          <p:cNvSpPr txBox="1"/>
          <p:nvPr/>
        </p:nvSpPr>
        <p:spPr>
          <a:xfrm>
            <a:off x="1479600" y="854625"/>
            <a:ext cx="6184800" cy="2586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6000" u="sng"/>
              <a:t>ALL</a:t>
            </a:r>
            <a:r>
              <a:rPr b="1" lang="en" sz="6000"/>
              <a:t> 21 </a:t>
            </a:r>
            <a:endParaRPr b="1" sz="6000"/>
          </a:p>
          <a:p>
            <a:pPr indent="0" lvl="0" marL="0" rtl="0" algn="ctr">
              <a:spcBef>
                <a:spcPts val="0"/>
              </a:spcBef>
              <a:spcAft>
                <a:spcPts val="0"/>
              </a:spcAft>
              <a:buNone/>
            </a:pPr>
            <a:r>
              <a:rPr lang="en" sz="4800"/>
              <a:t>Counties in CD8 got </a:t>
            </a:r>
            <a:r>
              <a:rPr b="1" lang="en" sz="4800"/>
              <a:t>MORE </a:t>
            </a:r>
            <a:r>
              <a:rPr lang="en" sz="4800" u="sng">
                <a:solidFill>
                  <a:srgbClr val="CC0000"/>
                </a:solidFill>
              </a:rPr>
              <a:t>Republican</a:t>
            </a:r>
            <a:endParaRPr sz="4800" u="sng">
              <a:solidFill>
                <a:srgbClr val="CC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nvSpPr>
        <p:spPr>
          <a:xfrm>
            <a:off x="818175" y="276200"/>
            <a:ext cx="834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3" name="Google Shape;103;p20"/>
          <p:cNvSpPr txBox="1"/>
          <p:nvPr/>
        </p:nvSpPr>
        <p:spPr>
          <a:xfrm>
            <a:off x="564600" y="964075"/>
            <a:ext cx="8014800" cy="1970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a:t>29,391</a:t>
            </a:r>
            <a:endParaRPr b="1" sz="7200"/>
          </a:p>
          <a:p>
            <a:pPr indent="0" lvl="0" marL="0" rtl="0" algn="ctr">
              <a:spcBef>
                <a:spcPts val="0"/>
              </a:spcBef>
              <a:spcAft>
                <a:spcPts val="0"/>
              </a:spcAft>
              <a:buNone/>
            </a:pPr>
            <a:r>
              <a:t/>
            </a:r>
            <a:endParaRPr/>
          </a:p>
          <a:p>
            <a:pPr indent="0" lvl="0" marL="0" rtl="0" algn="ctr">
              <a:spcBef>
                <a:spcPts val="0"/>
              </a:spcBef>
              <a:spcAft>
                <a:spcPts val="0"/>
              </a:spcAft>
              <a:buNone/>
            </a:pPr>
            <a:r>
              <a:t/>
            </a:r>
            <a:endParaRPr b="1" sz="3000"/>
          </a:p>
        </p:txBody>
      </p:sp>
      <p:sp>
        <p:nvSpPr>
          <p:cNvPr id="104" name="Google Shape;104;p20"/>
          <p:cNvSpPr txBox="1"/>
          <p:nvPr/>
        </p:nvSpPr>
        <p:spPr>
          <a:xfrm>
            <a:off x="1130100" y="2418025"/>
            <a:ext cx="68838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3000">
                <a:solidFill>
                  <a:schemeClr val="dk1"/>
                </a:solidFill>
              </a:rPr>
              <a:t>More </a:t>
            </a:r>
            <a:r>
              <a:rPr b="1" lang="en" sz="3000" u="sng">
                <a:solidFill>
                  <a:srgbClr val="CC0000"/>
                </a:solidFill>
              </a:rPr>
              <a:t>Republican</a:t>
            </a:r>
            <a:r>
              <a:rPr b="1" lang="en" sz="3000">
                <a:solidFill>
                  <a:schemeClr val="dk1"/>
                </a:solidFill>
              </a:rPr>
              <a:t> voters turned out</a:t>
            </a:r>
            <a:endParaRPr b="1" sz="3000">
              <a:solidFill>
                <a:schemeClr val="dk1"/>
              </a:solidFill>
            </a:endParaRPr>
          </a:p>
          <a:p>
            <a:pPr indent="0" lvl="0" marL="0" rtl="0" algn="ctr">
              <a:spcBef>
                <a:spcPts val="0"/>
              </a:spcBef>
              <a:spcAft>
                <a:spcPts val="0"/>
              </a:spcAft>
              <a:buClr>
                <a:schemeClr val="dk1"/>
              </a:buClr>
              <a:buSzPts val="1100"/>
              <a:buFont typeface="Arial"/>
              <a:buNone/>
            </a:pPr>
            <a:r>
              <a:rPr b="1" lang="en" sz="3000">
                <a:solidFill>
                  <a:schemeClr val="dk1"/>
                </a:solidFill>
              </a:rPr>
              <a:t>in 2022 as compared to 2018 in CD8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nvSpPr>
        <p:spPr>
          <a:xfrm>
            <a:off x="189300" y="1229050"/>
            <a:ext cx="86403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200"/>
              <a:t>1944</a:t>
            </a:r>
            <a:endParaRPr b="1" sz="7200"/>
          </a:p>
          <a:p>
            <a:pPr indent="0" lvl="0" marL="0" rtl="0" algn="ctr">
              <a:spcBef>
                <a:spcPts val="0"/>
              </a:spcBef>
              <a:spcAft>
                <a:spcPts val="0"/>
              </a:spcAft>
              <a:buNone/>
            </a:pPr>
            <a:r>
              <a:t/>
            </a:r>
            <a:endParaRPr b="1" sz="3000"/>
          </a:p>
        </p:txBody>
      </p:sp>
      <p:sp>
        <p:nvSpPr>
          <p:cNvPr id="110" name="Google Shape;110;p21"/>
          <p:cNvSpPr txBox="1"/>
          <p:nvPr/>
        </p:nvSpPr>
        <p:spPr>
          <a:xfrm>
            <a:off x="826050" y="2571750"/>
            <a:ext cx="7491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en" sz="3000">
                <a:solidFill>
                  <a:schemeClr val="dk1"/>
                </a:solidFill>
              </a:rPr>
              <a:t>The last time HD11A, HD3B, HD3A </a:t>
            </a:r>
            <a:endParaRPr b="1" sz="3000">
              <a:solidFill>
                <a:schemeClr val="dk1"/>
              </a:solidFill>
            </a:endParaRPr>
          </a:p>
          <a:p>
            <a:pPr indent="0" lvl="0" marL="0" rtl="0" algn="ctr">
              <a:spcBef>
                <a:spcPts val="0"/>
              </a:spcBef>
              <a:spcAft>
                <a:spcPts val="0"/>
              </a:spcAft>
              <a:buClr>
                <a:schemeClr val="dk1"/>
              </a:buClr>
              <a:buSzPts val="1100"/>
              <a:buFont typeface="Arial"/>
              <a:buNone/>
            </a:pPr>
            <a:r>
              <a:rPr b="1" lang="en" sz="3000">
                <a:solidFill>
                  <a:schemeClr val="dk1"/>
                </a:solidFill>
              </a:rPr>
              <a:t>and SD7 were </a:t>
            </a:r>
            <a:r>
              <a:rPr b="1" lang="en" sz="3000" u="sng">
                <a:solidFill>
                  <a:srgbClr val="CC0000"/>
                </a:solidFill>
              </a:rPr>
              <a:t>REPUBLICAN</a:t>
            </a:r>
            <a:r>
              <a:rPr b="1" lang="en" sz="3000">
                <a:solidFill>
                  <a:schemeClr val="dk1"/>
                </a:solidFill>
              </a:rPr>
              <a:t>…until 2022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